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2" r:id="rId4"/>
    <p:sldId id="265" r:id="rId5"/>
    <p:sldId id="258" r:id="rId6"/>
    <p:sldId id="268" r:id="rId7"/>
    <p:sldId id="266" r:id="rId8"/>
    <p:sldId id="264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4660"/>
  </p:normalViewPr>
  <p:slideViewPr>
    <p:cSldViewPr>
      <p:cViewPr varScale="1">
        <p:scale>
          <a:sx n="80" d="100"/>
          <a:sy n="80" d="100"/>
        </p:scale>
        <p:origin x="-166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0255068030989754E-2"/>
          <c:y val="0.13524835768361324"/>
          <c:w val="0.91994837875156732"/>
          <c:h val="0.74407893738716191"/>
        </c:manualLayout>
      </c:layout>
      <c:lineChart>
        <c:grouping val="standard"/>
        <c:varyColors val="0"/>
        <c:ser>
          <c:idx val="0"/>
          <c:order val="0"/>
          <c:tx>
            <c:strRef>
              <c:f>'[Диаграмма в Microsoft PowerPoint]Слайд 3'!$A$10</c:f>
              <c:strCache>
                <c:ptCount val="1"/>
                <c:pt idx="0">
                  <c:v>Среднеотпускной  тариф, тенге/кВт.ч.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1369816243498933E-17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392765593847906E-2"/>
                  <c:y val="8.67052023121387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,5</a:t>
                    </a:r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190354125130543E-2"/>
                  <c:y val="7.2254335260115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PowerPoint]Слайд 3'!$B$9:$E$9</c:f>
              <c:strCache>
                <c:ptCount val="4"/>
                <c:pt idx="0">
                  <c:v>2016 г. факт</c:v>
                </c:pt>
                <c:pt idx="1">
                  <c:v>2017 г. факт</c:v>
                </c:pt>
                <c:pt idx="2">
                  <c:v>2018 г. факт</c:v>
                </c:pt>
                <c:pt idx="3">
                  <c:v>2019 г. план</c:v>
                </c:pt>
              </c:strCache>
            </c:strRef>
          </c:cat>
          <c:val>
            <c:numRef>
              <c:f>'[Диаграмма в Microsoft PowerPoint]Слайд 3'!$B$10:$E$10</c:f>
              <c:numCache>
                <c:formatCode>#,##0.00</c:formatCode>
                <c:ptCount val="4"/>
                <c:pt idx="0">
                  <c:v>4.16</c:v>
                </c:pt>
                <c:pt idx="1">
                  <c:v>4.4409185636978945</c:v>
                </c:pt>
                <c:pt idx="2">
                  <c:v>4.58</c:v>
                </c:pt>
                <c:pt idx="3">
                  <c:v>4.53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448768"/>
        <c:axId val="42450304"/>
      </c:lineChart>
      <c:catAx>
        <c:axId val="42448768"/>
        <c:scaling>
          <c:orientation val="minMax"/>
        </c:scaling>
        <c:delete val="0"/>
        <c:axPos val="b"/>
        <c:majorTickMark val="out"/>
        <c:minorTickMark val="none"/>
        <c:tickLblPos val="nextTo"/>
        <c:crossAx val="42450304"/>
        <c:crosses val="autoZero"/>
        <c:auto val="1"/>
        <c:lblAlgn val="ctr"/>
        <c:lblOffset val="100"/>
        <c:noMultiLvlLbl val="0"/>
      </c:catAx>
      <c:valAx>
        <c:axId val="424503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extTo"/>
        <c:crossAx val="424487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44660070449689"/>
          <c:y val="9.0399058798259171E-2"/>
          <c:w val="0.67504345922348497"/>
          <c:h val="0.80680223291325859"/>
        </c:manualLayout>
      </c:layout>
      <c:pieChart>
        <c:varyColors val="1"/>
        <c:ser>
          <c:idx val="0"/>
          <c:order val="0"/>
          <c:explosion val="7"/>
          <c:dPt>
            <c:idx val="0"/>
            <c:bubble3D val="0"/>
            <c:explosion val="3"/>
          </c:dPt>
          <c:dPt>
            <c:idx val="1"/>
            <c:bubble3D val="0"/>
            <c:explosion val="4"/>
          </c:dPt>
          <c:dPt>
            <c:idx val="2"/>
            <c:bubble3D val="0"/>
            <c:explosion val="3"/>
          </c:dPt>
          <c:dPt>
            <c:idx val="3"/>
            <c:bubble3D val="0"/>
            <c:explosion val="2"/>
          </c:dPt>
          <c:dPt>
            <c:idx val="4"/>
            <c:bubble3D val="0"/>
            <c:explosion val="3"/>
          </c:dPt>
          <c:dPt>
            <c:idx val="5"/>
            <c:bubble3D val="0"/>
            <c:explosion val="3"/>
          </c:dPt>
          <c:dPt>
            <c:idx val="6"/>
            <c:bubble3D val="0"/>
            <c:explosion val="3"/>
          </c:dPt>
          <c:dPt>
            <c:idx val="7"/>
            <c:bubble3D val="0"/>
            <c:explosion val="4"/>
          </c:dPt>
          <c:dLbls>
            <c:dLbl>
              <c:idx val="0"/>
              <c:layout>
                <c:manualLayout>
                  <c:x val="3.2450454223035045E-2"/>
                  <c:y val="-9.65107918947075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582405373761888E-4"/>
                  <c:y val="-1.602201335028639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013473176183039E-2"/>
                  <c:y val="3.490118835055202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11602142245634E-2"/>
                  <c:y val="3.304368731343147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4773097581706027E-2"/>
                  <c:y val="1.431464802571496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4.5384699841178851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9987297163060313E-3"/>
                  <c:y val="-1.691114466334341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6401647846112263E-3"/>
                  <c:y val="-5.445952674032553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5710492951763532E-2"/>
                  <c:y val="-6.176135256374064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'Слайд 1'!$A$43:$A$51</c:f>
              <c:strCache>
                <c:ptCount val="9"/>
                <c:pt idx="0">
                  <c:v> АО "Озенмунайгаз"</c:v>
                </c:pt>
                <c:pt idx="1">
                  <c:v> АО "Мангистаумунайгаз"</c:v>
                </c:pt>
                <c:pt idx="2">
                  <c:v> АО "Каражанбасмунай"</c:v>
                </c:pt>
                <c:pt idx="3">
                  <c:v>ТОО "Казахский газоперерабатывающий завод"</c:v>
                </c:pt>
                <c:pt idx="4">
                  <c:v>ТОО"Каракудукмунай"</c:v>
                </c:pt>
                <c:pt idx="5">
                  <c:v>Филиал компании "Buzachi Operating Ltd" </c:v>
                </c:pt>
                <c:pt idx="6">
                  <c:v>ГКП оказывающие услуги по передаче и распределению электроэнергии </c:v>
                </c:pt>
                <c:pt idx="7">
                  <c:v>Физические лица</c:v>
                </c:pt>
                <c:pt idx="8">
                  <c:v>Прочие потребители</c:v>
                </c:pt>
              </c:strCache>
            </c:strRef>
          </c:cat>
          <c:val>
            <c:numRef>
              <c:f>'Слайд 1'!$B$43:$B$51</c:f>
              <c:numCache>
                <c:formatCode>0%</c:formatCode>
                <c:ptCount val="9"/>
                <c:pt idx="0">
                  <c:v>0.29769807012668059</c:v>
                </c:pt>
                <c:pt idx="1">
                  <c:v>0.10726692568396318</c:v>
                </c:pt>
                <c:pt idx="2">
                  <c:v>9.7959704423029398E-2</c:v>
                </c:pt>
                <c:pt idx="3">
                  <c:v>9.06884544215254E-2</c:v>
                </c:pt>
                <c:pt idx="4">
                  <c:v>4.8273986834856272E-2</c:v>
                </c:pt>
                <c:pt idx="5">
                  <c:v>5.4106399694171269E-2</c:v>
                </c:pt>
                <c:pt idx="6">
                  <c:v>0.12628631965536422</c:v>
                </c:pt>
                <c:pt idx="7">
                  <c:v>2.3177552684116878E-2</c:v>
                </c:pt>
                <c:pt idx="8">
                  <c:v>0.15454258647629299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81321126727507"/>
          <c:y val="9.2378272919769064E-2"/>
          <c:w val="0.85833264881731863"/>
          <c:h val="0.6861272827939083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подключенные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9.5124839492436667E-3"/>
                  <c:y val="-0.25234448378395358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32,5</a:t>
                    </a:r>
                    <a:r>
                      <a:rPr lang="ru-RU" sz="1100" dirty="0" smtClean="0"/>
                      <a:t> МВт</a:t>
                    </a:r>
                    <a:endParaRPr lang="en-US" sz="1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Лист1!$A$2:$A$7</c:f>
              <c:strCache>
                <c:ptCount val="6"/>
                <c:pt idx="0">
                  <c:v>2013 г</c:v>
                </c:pt>
                <c:pt idx="1">
                  <c:v>2014 г</c:v>
                </c:pt>
                <c:pt idx="2">
                  <c:v>2015 г</c:v>
                </c:pt>
                <c:pt idx="3">
                  <c:v>2016 г</c:v>
                </c:pt>
                <c:pt idx="4">
                  <c:v>2017 г</c:v>
                </c:pt>
                <c:pt idx="5">
                  <c:v>2018 г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42.1</c:v>
                </c:pt>
                <c:pt idx="1">
                  <c:v>48.2</c:v>
                </c:pt>
                <c:pt idx="2">
                  <c:v>51</c:v>
                </c:pt>
                <c:pt idx="3">
                  <c:v>30.8</c:v>
                </c:pt>
                <c:pt idx="4">
                  <c:v>32.5</c:v>
                </c:pt>
                <c:pt idx="5">
                  <c:v>40.4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198656"/>
        <c:axId val="80085760"/>
      </c:barChart>
      <c:catAx>
        <c:axId val="8019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0085760"/>
        <c:crosses val="autoZero"/>
        <c:auto val="1"/>
        <c:lblAlgn val="ctr"/>
        <c:lblOffset val="100"/>
        <c:noMultiLvlLbl val="0"/>
      </c:catAx>
      <c:valAx>
        <c:axId val="80085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0198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710210966658273"/>
          <c:y val="0.17743935343585007"/>
          <c:w val="0.39057231575113988"/>
          <c:h val="0.6789060600914391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8064A2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F79646">
                  <a:lumMod val="60000"/>
                  <a:lumOff val="40000"/>
                </a:srgbClr>
              </a:solidFill>
            </c:spPr>
          </c:dPt>
          <c:dPt>
            <c:idx val="4"/>
            <c:bubble3D val="0"/>
            <c:spPr>
              <a:solidFill>
                <a:srgbClr val="C0504D">
                  <a:lumMod val="75000"/>
                </a:srgbClr>
              </a:solidFill>
            </c:spPr>
          </c:dPt>
          <c:dPt>
            <c:idx val="5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0.13447432762836187"/>
                  <c:y val="5.6521739130434782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Актауский</a:t>
                    </a:r>
                    <a:r>
                      <a:rPr lang="ru-RU" dirty="0"/>
                      <a:t> РЭС </a:t>
                    </a:r>
                    <a:endParaRPr lang="ru-RU" dirty="0" smtClean="0"/>
                  </a:p>
                  <a:p>
                    <a:r>
                      <a:rPr lang="ru-RU" dirty="0" smtClean="0"/>
                      <a:t>65 </a:t>
                    </a:r>
                    <a:r>
                      <a:rPr lang="ru-RU" dirty="0" err="1"/>
                      <a:t>аб</a:t>
                    </a:r>
                    <a:r>
                      <a:rPr lang="ru-RU" dirty="0"/>
                      <a:t>. -
</a:t>
                    </a:r>
                    <a:r>
                      <a:rPr lang="ru-RU" dirty="0" smtClean="0"/>
                      <a:t>10,4 Мвт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8.3129584352078234E-2"/>
                  <c:y val="0.16086922286888053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Бейнеуский</a:t>
                    </a:r>
                    <a:r>
                      <a:rPr lang="ru-RU" dirty="0"/>
                      <a:t> РЭС </a:t>
                    </a:r>
                    <a:endParaRPr lang="ru-RU" dirty="0" smtClean="0"/>
                  </a:p>
                  <a:p>
                    <a:r>
                      <a:rPr lang="ru-RU" dirty="0" smtClean="0"/>
                      <a:t>51 </a:t>
                    </a:r>
                    <a:r>
                      <a:rPr lang="ru-RU" dirty="0" err="1"/>
                      <a:t>аб</a:t>
                    </a:r>
                    <a:r>
                      <a:rPr lang="ru-RU" dirty="0"/>
                      <a:t>. -
</a:t>
                    </a:r>
                    <a:r>
                      <a:rPr lang="ru-RU" dirty="0" smtClean="0"/>
                      <a:t>2,1 Мвт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0.16381418092909536"/>
                  <c:y val="2.1739130434782608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Жетыбайский РЭС 45 аб. </a:t>
                    </a:r>
                    <a:r>
                      <a:rPr lang="ru-RU" dirty="0"/>
                      <a:t>-
</a:t>
                    </a:r>
                    <a:r>
                      <a:rPr lang="ru-RU" dirty="0" smtClean="0"/>
                      <a:t>16,9 Мвт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7.5794621026894868E-2"/>
                  <c:y val="-0.13559739815131805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Узеньский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РЭС </a:t>
                    </a:r>
                    <a:endParaRPr lang="ru-RU" dirty="0" smtClean="0"/>
                  </a:p>
                  <a:p>
                    <a:r>
                      <a:rPr lang="ru-RU" dirty="0" smtClean="0"/>
                      <a:t>20 </a:t>
                    </a:r>
                    <a:r>
                      <a:rPr lang="ru-RU" dirty="0" err="1"/>
                      <a:t>аб</a:t>
                    </a:r>
                    <a:r>
                      <a:rPr lang="ru-RU" dirty="0"/>
                      <a:t>. -
</a:t>
                    </a:r>
                    <a:r>
                      <a:rPr lang="ru-RU" dirty="0" smtClean="0"/>
                      <a:t>6,2 Мвт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7.0904452958050174E-2"/>
                  <c:y val="-0.1391304347826087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Шетпинский РЭС 62 аб. </a:t>
                    </a:r>
                    <a:r>
                      <a:rPr lang="ru-RU" dirty="0"/>
                      <a:t>-
</a:t>
                    </a:r>
                    <a:r>
                      <a:rPr lang="ru-RU" dirty="0" smtClean="0"/>
                      <a:t>3,2 Мвт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0.16136919315403431"/>
                  <c:y val="-4.3478260869565216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Бузачинский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РЭС </a:t>
                    </a:r>
                    <a:endParaRPr lang="ru-RU" dirty="0" smtClean="0"/>
                  </a:p>
                  <a:p>
                    <a:r>
                      <a:rPr lang="ru-RU" dirty="0" smtClean="0"/>
                      <a:t>2 </a:t>
                    </a:r>
                    <a:r>
                      <a:rPr lang="ru-RU" dirty="0" err="1"/>
                      <a:t>аб</a:t>
                    </a:r>
                    <a:r>
                      <a:rPr lang="ru-RU" dirty="0"/>
                      <a:t>.-
</a:t>
                    </a:r>
                    <a:r>
                      <a:rPr lang="ru-RU" dirty="0" smtClean="0"/>
                      <a:t>1,5МВт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Лист3!$B$2:$B$7</c:f>
              <c:strCache>
                <c:ptCount val="6"/>
                <c:pt idx="0">
                  <c:v>Актауский РЭС 65 аб. -</c:v>
                </c:pt>
                <c:pt idx="1">
                  <c:v>Бейнеуский РЭС 51 аб. -</c:v>
                </c:pt>
                <c:pt idx="2">
                  <c:v>Жетыбайский РЭС 45 аб. -</c:v>
                </c:pt>
                <c:pt idx="3">
                  <c:v>Узеньский РЭС 20 аб. -</c:v>
                </c:pt>
                <c:pt idx="4">
                  <c:v>Шетпинский РЭС 62 аб. -</c:v>
                </c:pt>
                <c:pt idx="5">
                  <c:v>Бузачинский РЭС 2 аб.-</c:v>
                </c:pt>
              </c:strCache>
            </c:strRef>
          </c:cat>
          <c:val>
            <c:numRef>
              <c:f>Лист3!$C$2:$C$7</c:f>
              <c:numCache>
                <c:formatCode>General</c:formatCode>
                <c:ptCount val="6"/>
                <c:pt idx="0">
                  <c:v>10.4</c:v>
                </c:pt>
                <c:pt idx="1">
                  <c:v>2.1</c:v>
                </c:pt>
                <c:pt idx="2">
                  <c:v>16.899999999999999</c:v>
                </c:pt>
                <c:pt idx="3">
                  <c:v>6.2</c:v>
                </c:pt>
                <c:pt idx="4">
                  <c:v>3.2</c:v>
                </c:pt>
                <c:pt idx="5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58"/>
        <c:holeSize val="43"/>
      </c:doughnutChart>
      <c:spPr>
        <a:noFill/>
        <a:ln w="25389">
          <a:noFill/>
        </a:ln>
      </c:spPr>
    </c:plotArea>
    <c:plotVisOnly val="1"/>
    <c:dispBlanksAs val="gap"/>
    <c:showDLblsOverMax val="0"/>
  </c:chart>
  <c:spPr>
    <a:noFill/>
    <a:ln>
      <a:noFill/>
    </a:ln>
    <a:effectLst>
      <a:glow rad="127000">
        <a:srgbClr val="4F81BD">
          <a:alpha val="0"/>
        </a:srgbClr>
      </a:glow>
    </a:effectLst>
  </c:spPr>
  <c:txPr>
    <a:bodyPr/>
    <a:lstStyle/>
    <a:p>
      <a:pPr>
        <a:defRPr sz="900">
          <a:latin typeface="Candara" pitchFamily="34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0.80921</cdr:x>
      <cdr:y>0.20001</cdr:y>
    </cdr:from>
    <cdr:to>
      <cdr:x>1</cdr:x>
      <cdr:y>0.31637</cdr:y>
    </cdr:to>
    <cdr:sp macro="" textlink="">
      <cdr:nvSpPr>
        <cdr:cNvPr id="3" name="TextBox 2"/>
        <cdr:cNvSpPr txBox="1"/>
      </cdr:nvSpPr>
      <cdr:spPr>
        <a:xfrm xmlns:a="http://schemas.openxmlformats.org/drawingml/2006/main" flipH="1">
          <a:off x="3359623" y="372443"/>
          <a:ext cx="792088" cy="216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   40,4</a:t>
          </a:r>
          <a:r>
            <a:rPr lang="ru-RU" dirty="0" smtClean="0"/>
            <a:t> МВт 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0.46962</cdr:x>
      <cdr:y>0.43648</cdr:y>
    </cdr:from>
    <cdr:to>
      <cdr:x>0.61887</cdr:x>
      <cdr:y>0.65835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9347" y="1274957"/>
          <a:ext cx="775249" cy="648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b="1" dirty="0" smtClean="0">
              <a:latin typeface="Candara" pitchFamily="34" charset="0"/>
            </a:rPr>
            <a:t>40,4 МВт</a:t>
          </a:r>
        </a:p>
        <a:p xmlns:a="http://schemas.openxmlformats.org/drawingml/2006/main">
          <a:pPr algn="ctr"/>
          <a:r>
            <a:rPr lang="ru-RU" b="1" dirty="0" smtClean="0">
              <a:latin typeface="Candara" pitchFamily="34" charset="0"/>
            </a:rPr>
            <a:t>245 </a:t>
          </a:r>
          <a:r>
            <a:rPr lang="ru-RU" b="1" dirty="0" err="1" smtClean="0">
              <a:latin typeface="Candara" pitchFamily="34" charset="0"/>
            </a:rPr>
            <a:t>аб</a:t>
          </a:r>
          <a:r>
            <a:rPr lang="ru-RU" b="1" dirty="0" smtClean="0">
              <a:latin typeface="Candara" pitchFamily="34" charset="0"/>
            </a:rPr>
            <a:t>.</a:t>
          </a:r>
          <a:endParaRPr lang="ru-RU" b="1" dirty="0">
            <a:latin typeface="Candara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4607F-4560-432C-8B32-AF74961174E3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31C1A-D5D2-4943-B678-2D14E45FF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3489DF-8323-4A14-850D-CD082D225E9A}" type="slidenum">
              <a:rPr lang="ru-RU" altLang="ru-RU">
                <a:latin typeface="Calibri" panose="020F0502020204030204" pitchFamily="34" charset="0"/>
              </a:rPr>
              <a:pPr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3300E72-D3E9-4066-ABD1-53E5B5E7233C}" type="slidenum">
              <a:rPr lang="ru-RU" altLang="ru-RU">
                <a:latin typeface="Calibri" panose="020F0502020204030204" pitchFamily="34" charset="0"/>
              </a:rPr>
              <a:pPr/>
              <a:t>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51F45A-BFBD-47DF-8061-8E4A3DCDF595}" type="slidenum">
              <a:rPr lang="ru-RU" altLang="ru-RU">
                <a:latin typeface="Calibri" panose="020F0502020204030204" pitchFamily="34" charset="0"/>
              </a:rPr>
              <a:pPr/>
              <a:t>8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07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30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74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67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6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9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46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F7CE-FB37-4C84-831B-E02909E66B8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00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8F7CE-FB37-4C84-831B-E02909E66B8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3C217-1191-4623-9098-22869E3CE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6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05038"/>
            <a:ext cx="9144000" cy="2232025"/>
          </a:xfrm>
          <a:solidFill>
            <a:schemeClr val="tx2"/>
          </a:solidFill>
        </p:spPr>
        <p:txBody>
          <a:bodyPr/>
          <a:lstStyle/>
          <a:p>
            <a:r>
              <a:rPr lang="ru-RU" altLang="ru-RU" sz="2400" b="1" dirty="0">
                <a:solidFill>
                  <a:schemeClr val="bg1"/>
                </a:solidFill>
                <a:cs typeface="Calibri" panose="020F0502020204030204" pitchFamily="34" charset="0"/>
              </a:rPr>
              <a:t>Информация к ежегодному отчету о деятельности  АО «МРЭК» по предоставлению услуг по передаче и </a:t>
            </a:r>
            <a:r>
              <a:rPr lang="ru-RU" altLang="ru-RU" sz="2400" b="1">
                <a:solidFill>
                  <a:schemeClr val="bg1"/>
                </a:solidFill>
                <a:cs typeface="Calibri" panose="020F0502020204030204" pitchFamily="34" charset="0"/>
              </a:rPr>
              <a:t>распределению </a:t>
            </a:r>
            <a:r>
              <a:rPr lang="ru-RU" altLang="ru-RU" sz="2400" b="1" smtClean="0">
                <a:solidFill>
                  <a:schemeClr val="bg1"/>
                </a:solidFill>
                <a:cs typeface="Calibri" panose="020F0502020204030204" pitchFamily="34" charset="0"/>
              </a:rPr>
              <a:t>электроэнергии в 2018 году</a:t>
            </a:r>
            <a:br>
              <a:rPr lang="ru-RU" altLang="ru-RU" sz="2400" b="1" smtClean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ru-RU" altLang="ru-RU" sz="2400" b="1" smtClean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ru-RU" altLang="ru-RU" sz="2400" b="1" dirty="0">
                <a:solidFill>
                  <a:schemeClr val="bg1"/>
                </a:solidFill>
                <a:cs typeface="Calibri" panose="020F0502020204030204" pitchFamily="34" charset="0"/>
              </a:rPr>
              <a:t>перед потребителями и иными заинтересованными лицами</a:t>
            </a:r>
            <a:endParaRPr kumimoji="1" lang="en-US" altLang="ko-KR" sz="2400" b="1" dirty="0">
              <a:solidFill>
                <a:schemeClr val="bg1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6213475"/>
            <a:ext cx="6400800" cy="314325"/>
          </a:xfrm>
        </p:spPr>
        <p:txBody>
          <a:bodyPr lIns="92053" tIns="46027" rIns="92053" bIns="46027" anchor="ctr" anchorCtr="1">
            <a:spAutoFit/>
          </a:bodyPr>
          <a:lstStyle/>
          <a:p>
            <a:pPr>
              <a:spcBef>
                <a:spcPct val="100000"/>
              </a:spcBef>
            </a:pPr>
            <a:r>
              <a:rPr lang="ru-RU" altLang="ko-KR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апрель 2019г</a:t>
            </a:r>
            <a:r>
              <a:rPr lang="ru-RU" altLang="ko-K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o-KR" altLang="en-US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70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8" name="Прямоугольник 3"/>
          <p:cNvSpPr>
            <a:spLocks noChangeArrowheads="1"/>
          </p:cNvSpPr>
          <p:nvPr/>
        </p:nvSpPr>
        <p:spPr bwMode="auto">
          <a:xfrm>
            <a:off x="276225" y="44624"/>
            <a:ext cx="8543925" cy="52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6" tIns="45700" rIns="91396" bIns="45700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b="1" dirty="0">
                <a:solidFill>
                  <a:srgbClr val="335576"/>
                </a:solidFill>
                <a:latin typeface="Candara" panose="020E0502030303020204" pitchFamily="34" charset="0"/>
              </a:rPr>
              <a:t>Исполнение Инвестиционной программы АО «МРЭК» за </a:t>
            </a:r>
            <a:r>
              <a:rPr lang="ru-RU" altLang="ru-RU" sz="1400" b="1" dirty="0" smtClean="0">
                <a:solidFill>
                  <a:srgbClr val="335576"/>
                </a:solidFill>
                <a:latin typeface="Candara" panose="020E0502030303020204" pitchFamily="34" charset="0"/>
              </a:rPr>
              <a:t>2018 </a:t>
            </a:r>
            <a:r>
              <a:rPr lang="ru-RU" altLang="ru-RU" sz="1400" b="1" dirty="0">
                <a:solidFill>
                  <a:srgbClr val="335576"/>
                </a:solidFill>
                <a:latin typeface="Candara" panose="020E0502030303020204" pitchFamily="34" charset="0"/>
              </a:rPr>
              <a:t>год, утвержденной </a:t>
            </a:r>
            <a:r>
              <a:rPr lang="ru-RU" altLang="ru-RU" sz="1400" b="1" dirty="0" err="1">
                <a:solidFill>
                  <a:srgbClr val="335576"/>
                </a:solidFill>
                <a:latin typeface="Candara" panose="020E0502030303020204" pitchFamily="34" charset="0"/>
              </a:rPr>
              <a:t>ДКРЕМиЗК</a:t>
            </a:r>
            <a:r>
              <a:rPr lang="ru-RU" altLang="ru-RU" sz="1400" b="1" dirty="0">
                <a:solidFill>
                  <a:srgbClr val="335576"/>
                </a:solidFill>
                <a:latin typeface="Candara" panose="020E0502030303020204" pitchFamily="34" charset="0"/>
              </a:rPr>
              <a:t> по </a:t>
            </a:r>
            <a:r>
              <a:rPr lang="ru-RU" altLang="ru-RU" sz="1400" b="1" dirty="0" err="1">
                <a:solidFill>
                  <a:srgbClr val="335576"/>
                </a:solidFill>
                <a:latin typeface="Candara" panose="020E0502030303020204" pitchFamily="34" charset="0"/>
              </a:rPr>
              <a:t>Мангистауской</a:t>
            </a:r>
            <a:r>
              <a:rPr lang="ru-RU" altLang="ru-RU" sz="1400" b="1" dirty="0">
                <a:solidFill>
                  <a:srgbClr val="335576"/>
                </a:solidFill>
                <a:latin typeface="Candara" panose="020E0502030303020204" pitchFamily="34" charset="0"/>
              </a:rPr>
              <a:t> области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76225" y="620688"/>
            <a:ext cx="8543925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060143"/>
              </p:ext>
            </p:extLst>
          </p:nvPr>
        </p:nvGraphicFramePr>
        <p:xfrm>
          <a:off x="35493" y="692697"/>
          <a:ext cx="9001002" cy="5895818"/>
        </p:xfrm>
        <a:graphic>
          <a:graphicData uri="http://schemas.openxmlformats.org/drawingml/2006/table">
            <a:tbl>
              <a:tblPr/>
              <a:tblGrid>
                <a:gridCol w="362590"/>
                <a:gridCol w="1139569"/>
                <a:gridCol w="247040"/>
                <a:gridCol w="286884"/>
                <a:gridCol w="286884"/>
                <a:gridCol w="422358"/>
                <a:gridCol w="386497"/>
                <a:gridCol w="326730"/>
                <a:gridCol w="290869"/>
                <a:gridCol w="358607"/>
                <a:gridCol w="1103708"/>
                <a:gridCol w="378529"/>
                <a:gridCol w="318761"/>
                <a:gridCol w="358607"/>
                <a:gridCol w="290869"/>
                <a:gridCol w="199225"/>
                <a:gridCol w="199225"/>
                <a:gridCol w="199225"/>
                <a:gridCol w="199225"/>
                <a:gridCol w="199225"/>
                <a:gridCol w="199225"/>
                <a:gridCol w="199225"/>
                <a:gridCol w="199225"/>
                <a:gridCol w="414389"/>
                <a:gridCol w="434311"/>
              </a:tblGrid>
              <a:tr h="26792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плановых и фактических объемах предоставления регулируемых услуг (товаров, работ)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Отчет о прибылях и убытках, тыс. тенге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фактических условиях и размерах финансирования инвестиционной программы (проекта), тыс. тенге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сопоставлении фактических показателей исполнения инвестиционной программы (проекта) с показателями, утвержденными в инвестиционной программе (проекте)*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Разъяснение причин отклонения достигнутых фактических показателей от показателей в утвержденной инвестиционной программе (проекте)*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Оценка повышения качества и надежности предоставляемых регулируемых услуг (товаров, работ) * </a:t>
                      </a:r>
                      <a:b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b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4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регулируемых услуг (товаров, работ) и обслуживаемая территория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мероприятий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 натуральных показателях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 предоставления услуги в рамках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причины отклонения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Собственные средства (амортизационные отчисления)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Собственные средства (прибыль)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заемные средства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средства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Улучшение производственных показателей, %,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износа (физического) основных фондов (активов), %, по годам реализации в зависимости от утвержденной инвестиционной программы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потерь, %,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аварийности,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159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услуги по передаче и распределению электроэнергии на территории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Мангистауской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ЛЭП-220кВ Актау-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Каражанбас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 автотрансформатором 1х125МВА на УРПС "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Каражанбас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км/шт.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198,6/1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3862993**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221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001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689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425%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2018 год были проведены следующие работы: </a:t>
                      </a:r>
                      <a:b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 Установка опор - 974 </a:t>
                      </a:r>
                      <a:r>
                        <a:rPr lang="ru-RU" sz="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(по </a:t>
                      </a:r>
                      <a:r>
                        <a:rPr lang="ru-RU" sz="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поекту</a:t>
                      </a: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975 </a:t>
                      </a:r>
                      <a:r>
                        <a:rPr lang="ru-RU" sz="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) остаток - 1 </a:t>
                      </a:r>
                      <a:r>
                        <a:rPr lang="ru-RU" sz="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; </a:t>
                      </a:r>
                      <a:b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 Монтаж провода - 197,751 км (по проекту 200 км) остаток - 2,249 км; </a:t>
                      </a:r>
                      <a:b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3) Монтаж </a:t>
                      </a:r>
                      <a:r>
                        <a:rPr lang="ru-RU" sz="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грозотроса</a:t>
                      </a: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- 197,167 км (по проекту 199,7 км) остаток 2,533 км.</a:t>
                      </a:r>
                      <a:b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На УРПС Каражанбас-220кВ: Комплексные пусконаладочные работы  временно приостановлены. Долгосрочный проект, завершение строительно-монтажных работ планируется в 2019 году.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219 513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176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26"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ЛЭП-110кВ от ПС "Узень"-220кВ до ПС 110/6кВ Карамандыбас протяженность (1х34,4км)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1х34,4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-  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-  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946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ЛЭП-110кВ от ПС «Узень»-220кВ до ПС 110/35/6кВ Плато протяженность (1х18,7км) с заменой трансформатора 1х40МВА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км/шт.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1х18,7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237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582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445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2018 год были проведены следующие работы: </a:t>
                      </a:r>
                      <a:b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 Установка металлических опор - 40 </a:t>
                      </a:r>
                      <a:r>
                        <a:rPr lang="ru-RU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(по проекту 42 </a:t>
                      </a:r>
                      <a:r>
                        <a:rPr lang="ru-RU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остаток 2 </a:t>
                      </a:r>
                      <a:r>
                        <a:rPr lang="ru-RU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;</a:t>
                      </a:r>
                      <a:b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 Установка Ж/Б опор - 22 </a:t>
                      </a:r>
                      <a:r>
                        <a:rPr lang="ru-RU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из 71 остаток 49</a:t>
                      </a:r>
                      <a:b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3) Замена трансформатора на ПС Плато - выполнена.  Долгосрочный проект, завершение строительно-монтажных работ планируется в 2019 году.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858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336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417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21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 (Модернизация) РЗА на ПС АО "МРЭК" ПС 220/110/10кВ "Узень"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-  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-  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17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Внедрение системы SCADA на ПС 220,110,35кВ АО "МРЭК"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-  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-  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930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ОРУ-110кВ на ПС 220/110/10кВ "Узень" № ячеек 1,2,7,8,11,12,15,16,24,25,26,27,28,29,30,31,32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прис.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742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788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831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Работы ведутся  по замене оборудования на отходящих ячейках 110кВ. Завершения строительно-монтажных работ планируется в 2019 году.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058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324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430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724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21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ОРУ-35, 110 и ЗРУ-6кВ ПС 110/35/6кВ "Городская"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шт./выкл.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1./7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1./7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296 425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324 468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Работа по модернизацию ЗРУ-6кВ замена ячеек КСО завершены. Объект введен в эксплуатацию 28.12.2018 году.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253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938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043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488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34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ОРУ-110кВ и ЗРУ-6кВ ПС 110/6-6кВ "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Промзона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шт./выкл.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1./2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1./2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458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824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Работы на ПС </a:t>
                      </a:r>
                      <a:r>
                        <a:rPr lang="ru-RU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Промзона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 замене ячеек КСО  начаты. I-II секции пуско-наладочные работы завершены включены под </a:t>
                      </a:r>
                      <a:r>
                        <a:rPr lang="ru-RU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нагрукзку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Начаты работы в III-IV секции шин 6кВ.   Завершения строительно-монтажных работ планируется в 2019 году.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513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619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371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692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21">
                <a:tc vMerge="1">
                  <a:txBody>
                    <a:bodyPr/>
                    <a:lstStyle/>
                    <a:p>
                      <a:pPr algn="l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 ОРУ-35кВ ПС 35/6кВ "Саускан"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шт./выкл.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1./2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1./2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907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56 034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267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606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9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8" name="Прямоугольник 3"/>
          <p:cNvSpPr>
            <a:spLocks noChangeArrowheads="1"/>
          </p:cNvSpPr>
          <p:nvPr/>
        </p:nvSpPr>
        <p:spPr bwMode="auto">
          <a:xfrm>
            <a:off x="276225" y="215900"/>
            <a:ext cx="8112199" cy="46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6" tIns="45700" rIns="91396" bIns="45700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>
                <a:solidFill>
                  <a:srgbClr val="335576"/>
                </a:solidFill>
                <a:latin typeface="Candara" panose="020E0502030303020204" pitchFamily="34" charset="0"/>
              </a:rPr>
              <a:t>Исполнение Инвестиционной программы АО «МРЭК» за </a:t>
            </a:r>
            <a:r>
              <a:rPr lang="ru-RU" altLang="ru-RU" sz="1200" b="1" dirty="0" smtClean="0">
                <a:solidFill>
                  <a:srgbClr val="335576"/>
                </a:solidFill>
                <a:latin typeface="Candara" panose="020E0502030303020204" pitchFamily="34" charset="0"/>
              </a:rPr>
              <a:t>2018 </a:t>
            </a:r>
            <a:r>
              <a:rPr lang="ru-RU" altLang="ru-RU" sz="1200" b="1" dirty="0">
                <a:solidFill>
                  <a:srgbClr val="335576"/>
                </a:solidFill>
                <a:latin typeface="Candara" panose="020E0502030303020204" pitchFamily="34" charset="0"/>
              </a:rPr>
              <a:t>год, утвержденной </a:t>
            </a:r>
            <a:r>
              <a:rPr lang="ru-RU" altLang="ru-RU" sz="1200" b="1" dirty="0" err="1">
                <a:solidFill>
                  <a:srgbClr val="335576"/>
                </a:solidFill>
                <a:latin typeface="Candara" panose="020E0502030303020204" pitchFamily="34" charset="0"/>
              </a:rPr>
              <a:t>ДКРЕМиЗК</a:t>
            </a:r>
            <a:r>
              <a:rPr lang="ru-RU" altLang="ru-RU" sz="1200" b="1" dirty="0">
                <a:solidFill>
                  <a:srgbClr val="335576"/>
                </a:solidFill>
                <a:latin typeface="Candara" panose="020E0502030303020204" pitchFamily="34" charset="0"/>
              </a:rPr>
              <a:t> по </a:t>
            </a:r>
            <a:r>
              <a:rPr lang="ru-RU" altLang="ru-RU" sz="1200" b="1" dirty="0" err="1">
                <a:solidFill>
                  <a:srgbClr val="335576"/>
                </a:solidFill>
                <a:latin typeface="Candara" panose="020E0502030303020204" pitchFamily="34" charset="0"/>
              </a:rPr>
              <a:t>Мангистауской</a:t>
            </a:r>
            <a:r>
              <a:rPr lang="ru-RU" altLang="ru-RU" sz="1200" b="1" dirty="0">
                <a:solidFill>
                  <a:srgbClr val="335576"/>
                </a:solidFill>
                <a:latin typeface="Candara" panose="020E0502030303020204" pitchFamily="34" charset="0"/>
              </a:rPr>
              <a:t> </a:t>
            </a:r>
            <a:r>
              <a:rPr lang="ru-RU" altLang="ru-RU" sz="1200" b="1" dirty="0" smtClean="0">
                <a:solidFill>
                  <a:srgbClr val="335576"/>
                </a:solidFill>
                <a:latin typeface="Candara" panose="020E0502030303020204" pitchFamily="34" charset="0"/>
              </a:rPr>
              <a:t>области (продолжение)</a:t>
            </a:r>
            <a:endParaRPr lang="ru-RU" altLang="ru-RU" sz="1200" b="1" dirty="0">
              <a:solidFill>
                <a:srgbClr val="335576"/>
              </a:solidFill>
              <a:latin typeface="Candara" panose="020E0502030303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76225" y="692696"/>
            <a:ext cx="8543925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574444"/>
              </p:ext>
            </p:extLst>
          </p:nvPr>
        </p:nvGraphicFramePr>
        <p:xfrm>
          <a:off x="107500" y="764705"/>
          <a:ext cx="8928995" cy="5936761"/>
        </p:xfrm>
        <a:graphic>
          <a:graphicData uri="http://schemas.openxmlformats.org/drawingml/2006/table">
            <a:tbl>
              <a:tblPr/>
              <a:tblGrid>
                <a:gridCol w="359690"/>
                <a:gridCol w="1130453"/>
                <a:gridCol w="245063"/>
                <a:gridCol w="284591"/>
                <a:gridCol w="284591"/>
                <a:gridCol w="418979"/>
                <a:gridCol w="383406"/>
                <a:gridCol w="421623"/>
                <a:gridCol w="432048"/>
                <a:gridCol w="360040"/>
                <a:gridCol w="849562"/>
                <a:gridCol w="375501"/>
                <a:gridCol w="316211"/>
                <a:gridCol w="355736"/>
                <a:gridCol w="288543"/>
                <a:gridCol w="197631"/>
                <a:gridCol w="197631"/>
                <a:gridCol w="197631"/>
                <a:gridCol w="197631"/>
                <a:gridCol w="197631"/>
                <a:gridCol w="197631"/>
                <a:gridCol w="197631"/>
                <a:gridCol w="197631"/>
                <a:gridCol w="411073"/>
                <a:gridCol w="430837"/>
              </a:tblGrid>
              <a:tr h="29015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плановых и фактических объемах предоставления регулируемых услуг (товаров, работ)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Отчет о прибылях и убытках, тыс. тенге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фактических условиях и размерах финансирования инвестиционной программы (проекта), тыс. тенге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сопоставлении фактических показателей исполнения инвестиционной программы (проекта) с показателями, утвержденными в инвестиционной программе (проекте)*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Разъяснение причин отклонения достигнутых фактических показателей от показателей в утвержденной инвестиционной программе (проекте)*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Оценка повышения качества и надежности предоставляемых регулируемых услуг (товаров, работ) * </a:t>
                      </a:r>
                      <a:b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b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3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регулируемых услуг (товаров, работ) и обслуживаемая территория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мероприятий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 натуральных показателях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 предоставления услуги в рамках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причины отклонения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Собственные средства (амортизационные отчисления)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Собственные средства (прибыль)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заемные средства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средства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Улучшение производственных показателей, %,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износа (физического) основных фондов (активов), %, по годам реализации в зависимости от утвержденной инвестиционной программы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потерь, %,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аварийности, по годам реализации в зависимости от утвержденной инвестиционной программы (проекта)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прошлого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текущего года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4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ЗРУ-6кВ на ПС 110/6кВ КС Узень с заменой силовых трансформаторов 2х10МВА на 2х16МВА и ПС 110/6кВ "Теньга" с заменой силовых трансформаторов 2х2,5 на 2х4МВА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шт./тр-р/яч.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2./2/42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614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2018 году по данному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преокту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разработана ПСД, на данный момент ПСД находится на экспертизе. Срок окончания экспертизы 16.05.2019 г.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624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РУ-6, 10кВ ПС 110/6кВ "Опорная", ПС 110/6кВ Сай-Утес, ПС 110/35/6кВ "Дунга", ПС 110/10кВ "Форт", ПС-35/10кВ "Куйбышево"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5./67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ОРУ 35 кВ и КРУН/ЗРУ-6,10 кВ на ПС 35\10 кВ  Тиген, Жармыш, Кызыл-Туран, Уштаган, Шайыр, Кызан, Тущыкудук, Карьерная(Бейнеу)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шт./ячеек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9./12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9./12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516 900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517 434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787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855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533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045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(реконструкция) оборудования ОРУ-35кВ ПС 35/6кВ "БКНС-2,3,4,5", Тасбулат, Бекет-Ата, Аккудык, Акжигит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шт./выкл.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7./22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7./22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947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505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800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643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 распределительных сетей 6-10/0,4кВ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км/шт.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601/300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0/120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426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846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426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846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671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-  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Замена силовых трансформаторов на ПС-35/6кВ "Восточная" и "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Глинзавод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 2х10МВА на 2х16МВА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-  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Установка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реклоузеров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35кВ на ВЛ-35кВ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Тущыкудык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кол-ве 1шт.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536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314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 (реконструкция) ПС 35/10кВ ГПП Шетпе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км/шт.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1./24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507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507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-  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-  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507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Модернизация оборудования  ОРУ-35кВ 4 ячеек на ПС-110/35/6кВ "Жетыбай"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705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705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096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-  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609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ремонтных боксов для службы механизации и транспорта АО "МРЭК"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-  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790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Техническое перевооружение и приобретение основных средств и нематериальных активов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384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-  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279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058 348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6 295 647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124%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975 577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614 605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705 465  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2186" marR="2186" marT="2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55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8893175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Основные финансово-экономические показатели деятельности           АО «МРЭК» за 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2018 </a:t>
            </a: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год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3187A6-9635-468D-A030-66F09DD9D3CC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692150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627980"/>
              </p:ext>
            </p:extLst>
          </p:nvPr>
        </p:nvGraphicFramePr>
        <p:xfrm>
          <a:off x="395288" y="836712"/>
          <a:ext cx="8280400" cy="2881858"/>
        </p:xfrm>
        <a:graphic>
          <a:graphicData uri="http://schemas.openxmlformats.org/drawingml/2006/table">
            <a:tbl>
              <a:tblPr/>
              <a:tblGrid>
                <a:gridCol w="432296"/>
                <a:gridCol w="3576646"/>
                <a:gridCol w="1192449"/>
                <a:gridCol w="1121258"/>
                <a:gridCol w="1103460"/>
                <a:gridCol w="854291"/>
              </a:tblGrid>
              <a:tr h="466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Ед. изм.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План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(не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аудированный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53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Объем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передачи электроэнергии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 кВт/ч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2 602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Среднеотпускные  тарифы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тенге/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кВтч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тариф для юридических лиц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тенге/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кВтч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7718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тариф для ГКП, оказывающим услуги по передаче и распределению электроэнергии и ТОО "Электржуйелери"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тенге/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кВтч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тариф для физических лиц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тенге/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кВтч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Доходы,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11 900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Затраты,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10 480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8 037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Прибыль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207991"/>
              </p:ext>
            </p:extLst>
          </p:nvPr>
        </p:nvGraphicFramePr>
        <p:xfrm>
          <a:off x="899592" y="3933056"/>
          <a:ext cx="7200800" cy="263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51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8893175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Объемы предоставленных регулируемых услуг за 2018 год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692150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410843"/>
              </p:ext>
            </p:extLst>
          </p:nvPr>
        </p:nvGraphicFramePr>
        <p:xfrm>
          <a:off x="395288" y="908720"/>
          <a:ext cx="8280402" cy="1008112"/>
        </p:xfrm>
        <a:graphic>
          <a:graphicData uri="http://schemas.openxmlformats.org/drawingml/2006/table">
            <a:tbl>
              <a:tblPr/>
              <a:tblGrid>
                <a:gridCol w="3354264"/>
                <a:gridCol w="884178"/>
                <a:gridCol w="673660"/>
                <a:gridCol w="673660"/>
                <a:gridCol w="673660"/>
                <a:gridCol w="673660"/>
                <a:gridCol w="673660"/>
                <a:gridCol w="673660"/>
              </a:tblGrid>
              <a:tr h="23446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Ед.изм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2017г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2018г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2018/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125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66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план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откл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Объем передачи электроэнергии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млн.кВтч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2 602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421666"/>
              </p:ext>
            </p:extLst>
          </p:nvPr>
        </p:nvGraphicFramePr>
        <p:xfrm>
          <a:off x="251520" y="1916832"/>
          <a:ext cx="489654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20272" y="42210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456080" y="2276872"/>
            <a:ext cx="3313113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b="1" dirty="0">
                <a:latin typeface="Times New Roman" pitchFamily="18" charset="0"/>
              </a:rPr>
              <a:t>Крупные </a:t>
            </a:r>
            <a:r>
              <a:rPr lang="ru-RU" sz="1200" b="1" dirty="0" smtClean="0">
                <a:latin typeface="Times New Roman" pitchFamily="18" charset="0"/>
              </a:rPr>
              <a:t>потребители:</a:t>
            </a:r>
          </a:p>
          <a:p>
            <a:pPr algn="l">
              <a:spcBef>
                <a:spcPct val="50000"/>
              </a:spcBef>
            </a:pPr>
            <a:r>
              <a:rPr lang="ru-RU" sz="1200" dirty="0" smtClean="0">
                <a:latin typeface="Times New Roman" pitchFamily="18" charset="0"/>
              </a:rPr>
              <a:t>АО «</a:t>
            </a:r>
            <a:r>
              <a:rPr lang="ru-RU" sz="1200" dirty="0" err="1" smtClean="0">
                <a:latin typeface="Times New Roman" pitchFamily="18" charset="0"/>
              </a:rPr>
              <a:t>Озенмунайгаз</a:t>
            </a:r>
            <a:r>
              <a:rPr lang="ru-RU" sz="1200" dirty="0" smtClean="0">
                <a:latin typeface="Times New Roman" pitchFamily="18" charset="0"/>
              </a:rPr>
              <a:t>» - 775 млн. кВт/час;</a:t>
            </a:r>
          </a:p>
          <a:p>
            <a:pPr algn="l">
              <a:spcBef>
                <a:spcPct val="50000"/>
              </a:spcBef>
            </a:pPr>
            <a:r>
              <a:rPr lang="ru-RU" sz="1200" dirty="0" smtClean="0">
                <a:latin typeface="Times New Roman" pitchFamily="18" charset="0"/>
              </a:rPr>
              <a:t>АО «</a:t>
            </a:r>
            <a:r>
              <a:rPr lang="ru-RU" sz="1200" dirty="0" err="1" smtClean="0">
                <a:latin typeface="Times New Roman" pitchFamily="18" charset="0"/>
              </a:rPr>
              <a:t>Мангистаумунайгаз</a:t>
            </a:r>
            <a:r>
              <a:rPr lang="ru-RU" sz="1200" dirty="0" smtClean="0">
                <a:latin typeface="Times New Roman" pitchFamily="18" charset="0"/>
              </a:rPr>
              <a:t>» </a:t>
            </a:r>
            <a:r>
              <a:rPr lang="ru-RU" sz="1200" dirty="0">
                <a:latin typeface="Times New Roman" pitchFamily="18" charset="0"/>
              </a:rPr>
              <a:t>- </a:t>
            </a:r>
            <a:r>
              <a:rPr lang="ru-RU" sz="1200" dirty="0" smtClean="0">
                <a:latin typeface="Times New Roman" pitchFamily="18" charset="0"/>
              </a:rPr>
              <a:t>279 млн. кВт/час;</a:t>
            </a:r>
          </a:p>
          <a:p>
            <a:pPr algn="l">
              <a:spcBef>
                <a:spcPct val="50000"/>
              </a:spcBef>
            </a:pPr>
            <a:r>
              <a:rPr lang="ru-RU" sz="1200" dirty="0" smtClean="0">
                <a:latin typeface="Times New Roman" pitchFamily="18" charset="0"/>
              </a:rPr>
              <a:t>АО </a:t>
            </a:r>
            <a:r>
              <a:rPr lang="ru-RU" sz="1200" dirty="0">
                <a:latin typeface="Times New Roman" pitchFamily="18" charset="0"/>
              </a:rPr>
              <a:t>«</a:t>
            </a:r>
            <a:r>
              <a:rPr lang="ru-RU" sz="1200" dirty="0" err="1">
                <a:latin typeface="Times New Roman" pitchFamily="18" charset="0"/>
              </a:rPr>
              <a:t>Каражанбасмунай</a:t>
            </a:r>
            <a:r>
              <a:rPr lang="ru-RU" sz="1200" dirty="0">
                <a:latin typeface="Times New Roman" pitchFamily="18" charset="0"/>
              </a:rPr>
              <a:t>» </a:t>
            </a:r>
            <a:r>
              <a:rPr lang="ru-RU" sz="1200" dirty="0" smtClean="0">
                <a:latin typeface="Times New Roman" pitchFamily="18" charset="0"/>
              </a:rPr>
              <a:t>- 255 млн. кВт/час;</a:t>
            </a:r>
          </a:p>
          <a:p>
            <a:pPr algn="l">
              <a:spcBef>
                <a:spcPct val="50000"/>
              </a:spcBef>
            </a:pPr>
            <a:r>
              <a:rPr lang="ru-RU" sz="1200" dirty="0" smtClean="0">
                <a:latin typeface="Times New Roman" pitchFamily="18" charset="0"/>
              </a:rPr>
              <a:t>ТОО </a:t>
            </a:r>
            <a:r>
              <a:rPr lang="ru-RU" sz="1200" dirty="0">
                <a:latin typeface="Times New Roman" pitchFamily="18" charset="0"/>
              </a:rPr>
              <a:t>«КАЗ ГПЗ» -  </a:t>
            </a:r>
            <a:r>
              <a:rPr lang="ru-RU" sz="1200" dirty="0" smtClean="0">
                <a:latin typeface="Times New Roman" pitchFamily="18" charset="0"/>
              </a:rPr>
              <a:t>236 млн. кВт/час;</a:t>
            </a:r>
          </a:p>
          <a:p>
            <a:pPr>
              <a:spcBef>
                <a:spcPct val="50000"/>
              </a:spcBef>
            </a:pPr>
            <a:r>
              <a:rPr lang="ru-RU" sz="1200" dirty="0" smtClean="0">
                <a:latin typeface="Times New Roman" pitchFamily="18" charset="0"/>
              </a:rPr>
              <a:t>ТОО «</a:t>
            </a:r>
            <a:r>
              <a:rPr lang="ru-RU" sz="1200" dirty="0" err="1" smtClean="0">
                <a:latin typeface="Times New Roman" pitchFamily="18" charset="0"/>
              </a:rPr>
              <a:t>Каракудукмунай</a:t>
            </a:r>
            <a:r>
              <a:rPr lang="ru-RU" sz="1200" dirty="0" smtClean="0">
                <a:latin typeface="Times New Roman" pitchFamily="18" charset="0"/>
              </a:rPr>
              <a:t>» - </a:t>
            </a:r>
            <a:r>
              <a:rPr lang="ru-RU" sz="1200" dirty="0">
                <a:latin typeface="Times New Roman" pitchFamily="18" charset="0"/>
              </a:rPr>
              <a:t>126 млн. кВт/час</a:t>
            </a:r>
            <a:r>
              <a:rPr lang="ru-RU" sz="1200" dirty="0" smtClean="0">
                <a:latin typeface="Times New Roman" pitchFamily="18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ru-RU" sz="1200" dirty="0" smtClean="0">
                <a:latin typeface="Times New Roman" pitchFamily="18" charset="0"/>
              </a:rPr>
              <a:t>Филиал </a:t>
            </a:r>
            <a:r>
              <a:rPr lang="ru-RU" sz="1200" dirty="0">
                <a:latin typeface="Times New Roman" pitchFamily="18" charset="0"/>
              </a:rPr>
              <a:t>компании "</a:t>
            </a:r>
            <a:r>
              <a:rPr lang="en-US" sz="1200" dirty="0" err="1">
                <a:latin typeface="Times New Roman" pitchFamily="18" charset="0"/>
              </a:rPr>
              <a:t>Buzachi</a:t>
            </a:r>
            <a:r>
              <a:rPr lang="en-US" sz="1200" dirty="0">
                <a:latin typeface="Times New Roman" pitchFamily="18" charset="0"/>
              </a:rPr>
              <a:t> Operating Ltd" </a:t>
            </a:r>
            <a:r>
              <a:rPr lang="ru-RU" sz="1200" dirty="0">
                <a:latin typeface="Times New Roman" pitchFamily="18" charset="0"/>
              </a:rPr>
              <a:t> - </a:t>
            </a:r>
            <a:r>
              <a:rPr lang="ru-RU" sz="1200" dirty="0" smtClean="0">
                <a:latin typeface="Times New Roman" pitchFamily="18" charset="0"/>
              </a:rPr>
              <a:t>141 млн</a:t>
            </a:r>
            <a:r>
              <a:rPr lang="ru-RU" sz="1200" dirty="0">
                <a:latin typeface="Times New Roman" pitchFamily="18" charset="0"/>
              </a:rPr>
              <a:t>. </a:t>
            </a:r>
            <a:r>
              <a:rPr lang="ru-RU" sz="1200" dirty="0" smtClean="0">
                <a:latin typeface="Times New Roman" pitchFamily="18" charset="0"/>
              </a:rPr>
              <a:t>кВт/час;</a:t>
            </a:r>
          </a:p>
          <a:p>
            <a:pPr algn="l">
              <a:spcBef>
                <a:spcPct val="50000"/>
              </a:spcBef>
            </a:pPr>
            <a:r>
              <a:rPr lang="ru-RU" sz="1200" dirty="0" smtClean="0">
                <a:latin typeface="Times New Roman" pitchFamily="18" charset="0"/>
              </a:rPr>
              <a:t>ГКП оказывающие услуги по передаче и  распределению электроэнергии </a:t>
            </a:r>
            <a:r>
              <a:rPr lang="ru-RU" sz="1200" dirty="0">
                <a:latin typeface="Times New Roman" pitchFamily="18" charset="0"/>
              </a:rPr>
              <a:t>- </a:t>
            </a:r>
            <a:r>
              <a:rPr lang="ru-RU" sz="1200" dirty="0" smtClean="0">
                <a:latin typeface="Times New Roman" pitchFamily="18" charset="0"/>
              </a:rPr>
              <a:t>329 млн. </a:t>
            </a:r>
            <a:r>
              <a:rPr lang="ru-RU" sz="1200" dirty="0">
                <a:latin typeface="Times New Roman" pitchFamily="18" charset="0"/>
              </a:rPr>
              <a:t>кВт/час</a:t>
            </a:r>
            <a:r>
              <a:rPr lang="ru-RU" sz="1200" dirty="0" smtClean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07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222375" y="17463"/>
            <a:ext cx="6846888" cy="890587"/>
          </a:xfrm>
        </p:spPr>
        <p:txBody>
          <a:bodyPr rtlCol="0">
            <a:noAutofit/>
          </a:bodyPr>
          <a:lstStyle/>
          <a:p>
            <a:pPr defTabSz="914180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Проводимая работа с потребителями, в том числе информация по выдаче новых мощностей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354013" y="1320800"/>
            <a:ext cx="3857947" cy="4844504"/>
          </a:xfrm>
        </p:spPr>
        <p:txBody>
          <a:bodyPr rtlCol="0">
            <a:noAutofit/>
          </a:bodyPr>
          <a:lstStyle/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             В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2018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году по сетям АО «МРЭК» было передано       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45,5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МВт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мощности на электроснабжение потребителей, из них:</a:t>
            </a: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     -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40,4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МВт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выданы технические условия на электроснабжение вновь подключаемых потребителей в количестве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245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шт.;</a:t>
            </a: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     -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5,1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</a:rPr>
              <a:t>МВт 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согласованы отпуском дополнительной мощности для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55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</a:rPr>
              <a:t>субпотребителей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kk-KZ" sz="1200" dirty="0">
                <a:solidFill>
                  <a:schemeClr val="tx2">
                    <a:lumMod val="50000"/>
                  </a:schemeClr>
                </a:solidFill>
              </a:rPr>
              <a:t>           </a:t>
            </a:r>
            <a:r>
              <a:rPr lang="kk-KZ" sz="1200" b="1" dirty="0">
                <a:solidFill>
                  <a:schemeClr val="tx2">
                    <a:lumMod val="50000"/>
                  </a:schemeClr>
                </a:solidFill>
              </a:rPr>
              <a:t>Выданные ТУ свыше 1 МВт:</a:t>
            </a:r>
            <a:endParaRPr lang="ru-RU" sz="1200" b="1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ru-RU" sz="1200" dirty="0" smtClean="0"/>
              <a:t>ИП </a:t>
            </a:r>
            <a:r>
              <a:rPr lang="ru-RU" sz="1200" dirty="0" err="1" smtClean="0"/>
              <a:t>Елешов</a:t>
            </a:r>
            <a:r>
              <a:rPr lang="ru-RU" sz="1200" dirty="0" smtClean="0"/>
              <a:t> Д. </a:t>
            </a:r>
            <a:r>
              <a:rPr lang="ru-RU" sz="1200" dirty="0"/>
              <a:t>на электроснабжение </a:t>
            </a:r>
            <a:r>
              <a:rPr lang="ru-RU" sz="1200" dirty="0" smtClean="0"/>
              <a:t>оборудования </a:t>
            </a:r>
            <a:r>
              <a:rPr lang="ru-RU" sz="1200" dirty="0"/>
              <a:t>по дроблению камня в с. </a:t>
            </a:r>
            <a:r>
              <a:rPr lang="ru-RU" sz="1200" dirty="0" err="1" smtClean="0"/>
              <a:t>Шетпе</a:t>
            </a:r>
            <a:r>
              <a:rPr lang="ru-RU" sz="1200" dirty="0" smtClean="0"/>
              <a:t> – </a:t>
            </a:r>
            <a:r>
              <a:rPr lang="ru-RU" sz="1200" b="1" dirty="0" smtClean="0"/>
              <a:t>2 000 кВт</a:t>
            </a:r>
            <a:r>
              <a:rPr lang="ru-RU" sz="1200" dirty="0" smtClean="0"/>
              <a:t>;</a:t>
            </a:r>
            <a:endParaRPr lang="ru-RU" sz="1200" dirty="0"/>
          </a:p>
          <a:p>
            <a:pPr marL="342818" indent="-342818" algn="just" defTabSz="914180">
              <a:defRPr/>
            </a:pPr>
            <a:r>
              <a:rPr lang="ru-RU" sz="1200" dirty="0" smtClean="0"/>
              <a:t>ТОО «Актау </a:t>
            </a:r>
            <a:r>
              <a:rPr lang="ru-RU" sz="1200" dirty="0" err="1" smtClean="0"/>
              <a:t>агро</a:t>
            </a:r>
            <a:r>
              <a:rPr lang="ru-RU" sz="1200" dirty="0" smtClean="0"/>
              <a:t>», </a:t>
            </a:r>
            <a:r>
              <a:rPr lang="ru-RU" sz="1200" dirty="0"/>
              <a:t>на электроснабжение</a:t>
            </a:r>
            <a:r>
              <a:rPr lang="kk-KZ" sz="1200" dirty="0"/>
              <a:t> подсобного хозяйства и птицефабрики на участках №5 и №6  местности «Калын арбат</a:t>
            </a:r>
            <a:r>
              <a:rPr lang="kk-KZ" sz="1200" dirty="0" smtClean="0"/>
              <a:t>», </a:t>
            </a:r>
            <a:r>
              <a:rPr lang="kk-KZ" sz="1200" dirty="0"/>
              <a:t>ТОО «АБТМ» </a:t>
            </a:r>
            <a:r>
              <a:rPr lang="kk-KZ" sz="1200" dirty="0" smtClean="0"/>
              <a:t>и ИП </a:t>
            </a:r>
            <a:r>
              <a:rPr lang="kk-KZ" sz="1200" dirty="0"/>
              <a:t>«</a:t>
            </a:r>
            <a:r>
              <a:rPr lang="kk-KZ" sz="1200" dirty="0" smtClean="0"/>
              <a:t>Абишов Н.</a:t>
            </a:r>
            <a:r>
              <a:rPr lang="kk-KZ" sz="1200" dirty="0"/>
              <a:t> </a:t>
            </a:r>
            <a:r>
              <a:rPr lang="kk-KZ" sz="1200" dirty="0" smtClean="0"/>
              <a:t>база отдыха»</a:t>
            </a:r>
            <a:r>
              <a:rPr lang="ru-RU" sz="1200" dirty="0" smtClean="0"/>
              <a:t> -</a:t>
            </a:r>
            <a:r>
              <a:rPr lang="ru-RU" sz="1200" b="1" dirty="0" smtClean="0"/>
              <a:t>4</a:t>
            </a:r>
            <a:r>
              <a:rPr lang="ru-RU" sz="1200" dirty="0" smtClean="0"/>
              <a:t> </a:t>
            </a:r>
            <a:r>
              <a:rPr lang="ru-RU" sz="1200" b="1" dirty="0" smtClean="0"/>
              <a:t>000кВт</a:t>
            </a:r>
            <a:r>
              <a:rPr lang="ru-RU" sz="1200" dirty="0" smtClean="0"/>
              <a:t>;</a:t>
            </a:r>
          </a:p>
          <a:p>
            <a:pPr marL="342818" indent="-342818" algn="just" defTabSz="914180">
              <a:defRPr/>
            </a:pPr>
            <a:r>
              <a:rPr lang="ru-RU" sz="1200" dirty="0"/>
              <a:t>ГУ </a:t>
            </a:r>
            <a:r>
              <a:rPr lang="ru-RU" sz="1200" dirty="0" smtClean="0"/>
              <a:t>«Управление </a:t>
            </a:r>
            <a:r>
              <a:rPr lang="ru-RU" sz="1200" dirty="0"/>
              <a:t>архитектуры и градостроительства </a:t>
            </a:r>
            <a:r>
              <a:rPr lang="ru-RU" sz="1200" dirty="0" err="1" smtClean="0"/>
              <a:t>Мангистауской</a:t>
            </a:r>
            <a:r>
              <a:rPr lang="ru-RU" sz="1200" dirty="0" smtClean="0"/>
              <a:t> области» </a:t>
            </a:r>
            <a:r>
              <a:rPr lang="ru-RU" sz="1200" dirty="0"/>
              <a:t>на электроснабжение </a:t>
            </a:r>
            <a:r>
              <a:rPr lang="ru-RU" sz="1200" dirty="0" err="1"/>
              <a:t>инфроструктурно-рекрационного</a:t>
            </a:r>
            <a:r>
              <a:rPr lang="ru-RU" sz="1200" dirty="0"/>
              <a:t> комплекса в местности </a:t>
            </a:r>
            <a:r>
              <a:rPr lang="ru-RU" sz="1200" dirty="0" err="1" smtClean="0"/>
              <a:t>Ащысор</a:t>
            </a:r>
            <a:r>
              <a:rPr lang="ru-RU" sz="1200" dirty="0" smtClean="0"/>
              <a:t> – </a:t>
            </a:r>
            <a:r>
              <a:rPr lang="ru-RU" sz="1200" b="1" dirty="0"/>
              <a:t>4</a:t>
            </a:r>
            <a:r>
              <a:rPr lang="ru-RU" sz="1200" b="1" dirty="0" smtClean="0"/>
              <a:t> 700 кВт</a:t>
            </a:r>
            <a:r>
              <a:rPr lang="ru-RU" sz="1200" dirty="0" smtClean="0"/>
              <a:t>;</a:t>
            </a:r>
          </a:p>
          <a:p>
            <a:pPr marL="342818" indent="-342818" algn="just" defTabSz="914180">
              <a:defRPr/>
            </a:pPr>
            <a:r>
              <a:rPr lang="ru-RU" sz="1200" dirty="0"/>
              <a:t>ГУ «</a:t>
            </a:r>
            <a:r>
              <a:rPr lang="ru-RU" sz="1200" dirty="0" smtClean="0"/>
              <a:t>ГУ </a:t>
            </a:r>
            <a:r>
              <a:rPr lang="ru-RU" sz="1200" dirty="0" err="1" smtClean="0"/>
              <a:t>Каракиянский</a:t>
            </a:r>
            <a:r>
              <a:rPr lang="ru-RU" sz="1200" dirty="0" smtClean="0"/>
              <a:t> </a:t>
            </a:r>
            <a:r>
              <a:rPr lang="ru-RU" sz="1200" dirty="0"/>
              <a:t>районный отдел строительства» на электроснабжение </a:t>
            </a:r>
            <a:r>
              <a:rPr lang="ru-RU" sz="1200" dirty="0" smtClean="0"/>
              <a:t>гостиничного комплекса </a:t>
            </a:r>
            <a:r>
              <a:rPr lang="ru-RU" sz="1200" dirty="0"/>
              <a:t>в м. Саржа – </a:t>
            </a:r>
            <a:r>
              <a:rPr lang="ru-RU" sz="1200" b="1" dirty="0"/>
              <a:t>4 </a:t>
            </a:r>
            <a:r>
              <a:rPr lang="ru-RU" sz="1200" b="1" dirty="0" smtClean="0"/>
              <a:t>900 </a:t>
            </a:r>
            <a:r>
              <a:rPr lang="ru-RU" sz="1200" b="1" dirty="0"/>
              <a:t>кВт</a:t>
            </a:r>
            <a:r>
              <a:rPr lang="ru-RU" sz="1200" dirty="0"/>
              <a:t>;</a:t>
            </a:r>
          </a:p>
          <a:p>
            <a:pPr marL="342818" indent="-342818" algn="just" defTabSz="914180">
              <a:defRPr/>
            </a:pPr>
            <a:endParaRPr lang="ru-RU" sz="1200" dirty="0" smtClean="0"/>
          </a:p>
          <a:p>
            <a:pPr marL="0" indent="0" algn="just" defTabSz="914180" eaLnBrk="1" fontAlgn="auto" hangingPunct="1">
              <a:spcAft>
                <a:spcPts val="0"/>
              </a:spcAft>
              <a:buNone/>
              <a:defRPr/>
            </a:pP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859338" y="1600200"/>
            <a:ext cx="345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6175" y="981075"/>
            <a:ext cx="3440113" cy="619125"/>
          </a:xfrm>
          <a:prstGeom prst="rect">
            <a:avLst/>
          </a:prstGeom>
          <a:noFill/>
        </p:spPr>
        <p:txBody>
          <a:bodyPr lIns="65298" tIns="32649" rIns="65298" bIns="32649">
            <a:spAutoFit/>
          </a:bodyPr>
          <a:lstStyle/>
          <a:p>
            <a:pPr algn="ctr" defTabSz="914070">
              <a:defRPr/>
            </a:pP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Выданные ТУ с разбивкой по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</a:rPr>
              <a:t>энергоузлам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49006" y="4444377"/>
            <a:ext cx="3960812" cy="280988"/>
          </a:xfrm>
          <a:prstGeom prst="rect">
            <a:avLst/>
          </a:prstGeom>
          <a:noFill/>
        </p:spPr>
        <p:txBody>
          <a:bodyPr lIns="65298" tIns="32649" rIns="65298" bIns="32649">
            <a:spAutoFit/>
          </a:bodyPr>
          <a:lstStyle/>
          <a:p>
            <a:pPr defTabSz="914070">
              <a:defRPr/>
            </a:pPr>
            <a:r>
              <a:rPr lang="ru-RU" sz="1400" dirty="0">
                <a:solidFill>
                  <a:srgbClr val="1F497D">
                    <a:lumMod val="50000"/>
                  </a:srgbClr>
                </a:solidFill>
              </a:rPr>
              <a:t>Динамика выдачи мощностей по ТУ </a:t>
            </a:r>
            <a:r>
              <a:rPr lang="ru-RU" sz="1400" dirty="0" smtClean="0">
                <a:solidFill>
                  <a:srgbClr val="1F497D">
                    <a:lumMod val="50000"/>
                  </a:srgbClr>
                </a:solidFill>
              </a:rPr>
              <a:t>2013—2018гг</a:t>
            </a:r>
            <a:r>
              <a:rPr lang="ru-RU" sz="1400" dirty="0">
                <a:solidFill>
                  <a:srgbClr val="1F497D">
                    <a:lumMod val="50000"/>
                  </a:srgbClr>
                </a:solidFill>
              </a:rPr>
              <a:t>. 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037233"/>
              </p:ext>
            </p:extLst>
          </p:nvPr>
        </p:nvGraphicFramePr>
        <p:xfrm>
          <a:off x="4668761" y="4714919"/>
          <a:ext cx="4151711" cy="1862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43" name="TextBox 1"/>
          <p:cNvSpPr txBox="1">
            <a:spLocks noChangeArrowheads="1"/>
          </p:cNvSpPr>
          <p:nvPr/>
        </p:nvSpPr>
        <p:spPr bwMode="auto">
          <a:xfrm>
            <a:off x="6350000" y="4852239"/>
            <a:ext cx="65246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dirty="0">
                <a:solidFill>
                  <a:srgbClr val="000000"/>
                </a:solidFill>
                <a:latin typeface="Calibri" panose="020F0502020204030204" pitchFamily="34" charset="0"/>
              </a:rPr>
              <a:t>51 МВт</a:t>
            </a:r>
          </a:p>
        </p:txBody>
      </p:sp>
      <p:sp>
        <p:nvSpPr>
          <p:cNvPr id="18444" name="TextBox 1"/>
          <p:cNvSpPr txBox="1">
            <a:spLocks noChangeArrowheads="1"/>
          </p:cNvSpPr>
          <p:nvPr/>
        </p:nvSpPr>
        <p:spPr bwMode="auto">
          <a:xfrm>
            <a:off x="5772724" y="4886961"/>
            <a:ext cx="65246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dirty="0">
                <a:solidFill>
                  <a:srgbClr val="000000"/>
                </a:solidFill>
                <a:latin typeface="Calibri" panose="020F0502020204030204" pitchFamily="34" charset="0"/>
              </a:rPr>
              <a:t>48,2 МВт</a:t>
            </a:r>
          </a:p>
        </p:txBody>
      </p:sp>
      <p:sp>
        <p:nvSpPr>
          <p:cNvPr id="18445" name="TextBox 1"/>
          <p:cNvSpPr txBox="1">
            <a:spLocks noChangeArrowheads="1"/>
          </p:cNvSpPr>
          <p:nvPr/>
        </p:nvSpPr>
        <p:spPr bwMode="auto">
          <a:xfrm>
            <a:off x="5175923" y="5046866"/>
            <a:ext cx="65246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dirty="0">
                <a:solidFill>
                  <a:srgbClr val="000000"/>
                </a:solidFill>
                <a:latin typeface="Calibri" panose="020F0502020204030204" pitchFamily="34" charset="0"/>
              </a:rPr>
              <a:t>42,1 МВт</a:t>
            </a:r>
          </a:p>
        </p:txBody>
      </p:sp>
      <p:sp>
        <p:nvSpPr>
          <p:cNvPr id="18446" name="TextBox 1"/>
          <p:cNvSpPr txBox="1">
            <a:spLocks noChangeArrowheads="1"/>
          </p:cNvSpPr>
          <p:nvPr/>
        </p:nvSpPr>
        <p:spPr bwMode="auto">
          <a:xfrm>
            <a:off x="6804248" y="5281989"/>
            <a:ext cx="6540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dirty="0">
                <a:solidFill>
                  <a:srgbClr val="000000"/>
                </a:solidFill>
                <a:latin typeface="Calibri" panose="020F0502020204030204" pitchFamily="34" charset="0"/>
              </a:rPr>
              <a:t>30,8 МВт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95288" y="836613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473709"/>
              </p:ext>
            </p:extLst>
          </p:nvPr>
        </p:nvGraphicFramePr>
        <p:xfrm>
          <a:off x="3949700" y="1577975"/>
          <a:ext cx="5194300" cy="292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732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640762" cy="288032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Информация об исполнении утвержденной тарифной сметы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за 2018 год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771347"/>
              </p:ext>
            </p:extLst>
          </p:nvPr>
        </p:nvGraphicFramePr>
        <p:xfrm>
          <a:off x="107504" y="260649"/>
          <a:ext cx="8928992" cy="6544329"/>
        </p:xfrm>
        <a:graphic>
          <a:graphicData uri="http://schemas.openxmlformats.org/drawingml/2006/table">
            <a:tbl>
              <a:tblPr/>
              <a:tblGrid>
                <a:gridCol w="295800"/>
                <a:gridCol w="3025306"/>
                <a:gridCol w="442728"/>
                <a:gridCol w="516516"/>
                <a:gridCol w="616194"/>
                <a:gridCol w="288032"/>
                <a:gridCol w="3744416"/>
              </a:tblGrid>
              <a:tr h="796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показателей тарифной сметы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 изм.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</a:t>
                      </a:r>
                      <a:r>
                        <a:rPr lang="ru-RU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Причины отклонения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план 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факт </a:t>
                      </a:r>
                      <a:r>
                        <a:rPr lang="ru-RU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(не </a:t>
                      </a:r>
                      <a:r>
                        <a:rPr lang="ru-RU" sz="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аудированный</a:t>
                      </a:r>
                      <a:r>
                        <a:rPr lang="ru-RU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производство товаров и предоставление услуг (работ), всего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7 823 771,30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6 645 524,08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Экономия по статье "Затраты на компенсацию нормативно-технических потерь"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Материальные затраты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3 129 133,20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2 014 504,05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Экономия по статье "Затраты на компенсацию нормативно-технических потерь"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Сырье и материалы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69 325,46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69 245,02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по ТБ, средства защиты, всего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18 311,11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18 295,06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Материалы на техническое обслуживание, всего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48 603,66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48 605,75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1.1.3.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Покупные изделия и полуфабрикаты, вспомогательные материалы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2 410,69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2 344,21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Электроэнергия на хоз.нужды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23 108,23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26 774,71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ГСМ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47 031,47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52 654,80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0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1.4.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компенсацию нормативно-технических потерь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2 989 668,04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1 865 829,53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потерь связано с выполнением мероприятий направленных на снижение технических потерь, таких как: оптимизация режимов электрических сетей, замена проводов на перегруженных линиях, введение АСКУЭ в сетях 6-10/0,4кВ АО "МРЭК", в рамках реализации инвестиционной программы, а также с внедрением более эффективных методов и технологий предоставления регулируемых услуг. Экономия, сложившаяся по данной статье, была направлена на реализацию Инвестиционной программы АО «МРЭК» в 2017 году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1 916 429,82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1 897 450,06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485 824,11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484 897,45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числе, капитальный ремонт не ведущий к увеличению стоимости основных фондов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485 824,11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484 897,45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основных средств (подряд), всего, в т.ч.: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277 279,03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275 879,02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материалы по ремонту (хоз.способ), всего, в том числе: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208 545,08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209 018,43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3.2.1.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материалы по капитальному ремонту, всего, в том числе: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158 247,33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158 751,62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3.2.2.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материалы по текущему ремонту, всего, в том числе: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50 297,76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50 266,81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оплату труда, всего, в том числе: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1 359 604,53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1 314 575,29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Заработная плата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1 239 024,65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1 210 642,95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Отчисления от оплаты труда (соцналог и соц.страхование)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120 579,88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103 932,35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платежи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1 623,36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1 623,36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Услуги сторонних организаций производственного характера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847 467,53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848 771,27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затраты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83 688,76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83 702,59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периода, всего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2 656 149,63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1 391 426,11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Экономия по статье "Расходы на выплату процентов"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Общие и административные расходы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1 139 657,51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1 140 190,46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Оплата труда административного персонала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205 044,13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202 096,91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Отчисления от оплаты труда адм.персонала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20 299,38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20 338,56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8.4.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78 209,88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78 126,58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8.5.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платежи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515 474,91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515 488,11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8.6.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Командировочные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4 477,09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5 687,74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8.7.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Представительские расходы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286,19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8.8.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Услуги связи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7 716,08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7 545,48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8.9.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Оплата консалтинговых, аудиторских и маркетинговых услуг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14 501,23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14 505,23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8.10.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Услуги Банка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3 938,28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3 551,54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расходы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289 710,36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292 850,32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8.11.1.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Оплата услуг сторонних организаций, всего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29 154,27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30 720,19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8.11.2.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затраты общехозяйственного характера всего: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144 929,87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148 585,37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8.11.3.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по учету электроэнергии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115 626,21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113 544,75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выплату процентов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тыс.тенге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1 516 492,12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251 235,66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Экономия в связи с переносом </a:t>
                      </a:r>
                      <a:r>
                        <a:rPr lang="ru-RU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срокока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привлечения заемных</a:t>
                      </a:r>
                      <a:r>
                        <a:rPr lang="ru-RU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средств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затрат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 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10 479 920,93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8 036 950,19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488" marR="1488" marT="14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Прибыль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1 329 343,00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3 862 993,25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прибыль,   возникшей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результате экономии затрат в связи с применением более эффективных методов и технологий, реализацией плана мероприятий по энергосбережению и повышению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энергоэффективности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проведением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мероприятий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снижению нормативных технических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потерь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11 809 263,93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11 899 943,44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тыс.кВт/час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2 574 321,81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2 602 191 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услуг, юр.лицам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тыс.кВт/час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2 228 161,24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2 213 258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услуг, физ лицам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тыс.кВт/час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55 492,08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60 312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услуг, ГКП оказывающим услуги по передаче и распределению электроэнергии и ТОО «Электржүелері» осуществляющей деятельность по  электроснабжению физических лиц (население)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тыс.кВт/час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290 668,49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328 621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2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Нормативные потери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8,19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5,19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кВтч.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210 836,96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142 419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2 989 668,04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1 865 829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8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Средний тариф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тенге-тиын/кВт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4,59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4,57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 (без учета НДС) для юр. 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тенге-тиын/кВт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4,86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4,86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 (без учета НДС) для физ.лиц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тенге-тиын/кВт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2,32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2,32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 (без учета НДС) для ГКП оказывающим услуги по передаче и распределению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электроэнергии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тенге-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тиын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2,93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2,93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90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2" y="71438"/>
            <a:ext cx="8353425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Перспективы деятельности, </a:t>
            </a: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в том числе 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возможные изменения </a:t>
            </a: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тарифов на регулируемые услуги</a:t>
            </a:r>
            <a:endParaRPr lang="ru-RU" sz="2000" b="1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692150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61950" y="1916113"/>
            <a:ext cx="8424863" cy="3311525"/>
          </a:xfrm>
          <a:prstGeom prst="rect">
            <a:avLst/>
          </a:prstGeom>
          <a:noFill/>
          <a:ln w="22225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18" tIns="45710" rIns="91418" bIns="4571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Снижение тарифа на услуги по передаче и распределению электроэнергии в 2019 году для населения и ГКП на 8% от утвержденного уровня;</a:t>
            </a:r>
          </a:p>
          <a:p>
            <a:pPr algn="just" eaLnBrk="1" fontAlgn="ctr" hangingPunct="1"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Обеспечение </a:t>
            </a: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надежного и бесперебойного энергоснабжения потребителей;</a:t>
            </a:r>
          </a:p>
          <a:p>
            <a:pPr algn="just" eaLnBrk="1" fontAlgn="ctr" hangingPunct="1">
              <a:defRPr/>
            </a:pPr>
            <a:endParaRPr lang="ru-RU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Реализация утвержденной инвестиционной программы;</a:t>
            </a:r>
          </a:p>
          <a:p>
            <a:pPr algn="just" eaLnBrk="1" fontAlgn="ctr" hangingPunct="1">
              <a:defRPr/>
            </a:pPr>
            <a:endParaRPr lang="ru-RU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Исполнение </a:t>
            </a: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утвержденной тарифной сметы;</a:t>
            </a:r>
          </a:p>
          <a:p>
            <a:pPr algn="just" eaLnBrk="1" fontAlgn="ctr" hangingPunct="1">
              <a:defRPr/>
            </a:pPr>
            <a:endParaRPr lang="ru-RU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Достижение утвержденных ключевых показателей деятельности;</a:t>
            </a:r>
          </a:p>
          <a:p>
            <a:pPr algn="just" eaLnBrk="1" fontAlgn="ctr" hangingPunct="1">
              <a:defRPr/>
            </a:pPr>
            <a:endParaRPr lang="ru-RU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Реализация мероприятий по созданию безопасных и здоровых условий труда на каждом рабочем месте, предупреждению производственных травм и профессиональных заболеваний.</a:t>
            </a:r>
          </a:p>
        </p:txBody>
      </p:sp>
    </p:spTree>
    <p:extLst>
      <p:ext uri="{BB962C8B-B14F-4D97-AF65-F5344CB8AC3E}">
        <p14:creationId xmlns:p14="http://schemas.microsoft.com/office/powerpoint/2010/main" val="34238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3221</Words>
  <Application>Microsoft Office PowerPoint</Application>
  <PresentationFormat>Экран (4:3)</PresentationFormat>
  <Paragraphs>1150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Информация к ежегодному отчету о деятельности  АО «МРЭК» по предоставлению услуг по передаче и распределению электроэнергии в 2018 году  перед потребителями и иными заинтересованными лицами</vt:lpstr>
      <vt:lpstr>Презентация PowerPoint</vt:lpstr>
      <vt:lpstr>Презентация PowerPoint</vt:lpstr>
      <vt:lpstr>Основные финансово-экономические показатели деятельности           АО «МРЭК» за 2018 год</vt:lpstr>
      <vt:lpstr>Объемы предоставленных регулируемых услуг за 2018 год</vt:lpstr>
      <vt:lpstr>Проводимая работа с потребителями, в том числе информация по выдаче новых мощностей</vt:lpstr>
      <vt:lpstr>Информация об исполнении утвержденной тарифной сметы  за 2018 год</vt:lpstr>
      <vt:lpstr>Перспективы деятельности, в том числе возможные изменения тарифов на регулируемые услуги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Ежегодный отчет о деятельности  АО «МРЭК» за 2017 год по предоставлению услуг по передаче и распределению электроэнергии перед потребителями и иными заинтересованными лицами</dc:title>
  <dc:creator>Жанар Ермекбаева</dc:creator>
  <cp:lastModifiedBy>Тимур Сулейманов</cp:lastModifiedBy>
  <cp:revision>42</cp:revision>
  <cp:lastPrinted>2019-04-23T06:25:10Z</cp:lastPrinted>
  <dcterms:created xsi:type="dcterms:W3CDTF">2018-04-04T11:16:34Z</dcterms:created>
  <dcterms:modified xsi:type="dcterms:W3CDTF">2019-04-23T06:28:57Z</dcterms:modified>
</cp:coreProperties>
</file>